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729"/>
  </p:normalViewPr>
  <p:slideViewPr>
    <p:cSldViewPr showGuides="1"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085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629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14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706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219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85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2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510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43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290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35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8DE2-F352-4904-85A7-62532749CF76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A7195-63A6-41E2-8078-9788BECB8C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33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s.Flaatten@uib.no" TargetMode="External"/><Relationship Id="rId2" Type="http://schemas.openxmlformats.org/officeDocument/2006/relationships/hyperlink" Target="mailto:ehj@ous-hf.n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joerbj@ous-hf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40" y="179512"/>
            <a:ext cx="6480720" cy="295465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invitation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antimicrobial therapy in the Intensive Care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era of resistance and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stewardship</a:t>
            </a:r>
          </a:p>
          <a:p>
            <a:pPr algn="ctr"/>
            <a:endParaRPr lang="en-US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speaker: Jeffrey </a:t>
            </a:r>
            <a:r>
              <a:rPr lang="en-US" sz="1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Lipman</a:t>
            </a:r>
            <a:r>
              <a:rPr lang="en-US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University of Queensland Centre for Clinical Research, The University of Queensland, Brisbane, Queensland, </a:t>
            </a:r>
            <a: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Australia</a:t>
            </a:r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Thursday </a:t>
            </a:r>
            <a:r>
              <a:rPr lang="en-US" b="1" dirty="0" smtClean="0">
                <a:solidFill>
                  <a:schemeClr val="bg1"/>
                </a:solidFill>
              </a:rPr>
              <a:t>October 25th </a:t>
            </a:r>
            <a:r>
              <a:rPr lang="en-US" b="1" dirty="0">
                <a:solidFill>
                  <a:schemeClr val="bg1"/>
                </a:solidFill>
              </a:rPr>
              <a:t>2018, </a:t>
            </a:r>
            <a:r>
              <a:rPr lang="en-US" b="1" dirty="0" smtClean="0">
                <a:solidFill>
                  <a:schemeClr val="bg1"/>
                </a:solidFill>
              </a:rPr>
              <a:t>12:00 </a:t>
            </a:r>
            <a:r>
              <a:rPr lang="en-US" b="1" dirty="0">
                <a:solidFill>
                  <a:schemeClr val="bg1"/>
                </a:solidFill>
              </a:rPr>
              <a:t>am - </a:t>
            </a:r>
            <a:r>
              <a:rPr lang="en-US" b="1" dirty="0" smtClean="0">
                <a:solidFill>
                  <a:schemeClr val="bg1"/>
                </a:solidFill>
              </a:rPr>
              <a:t>19:00 </a:t>
            </a:r>
            <a:r>
              <a:rPr lang="en-US" b="1" dirty="0">
                <a:solidFill>
                  <a:schemeClr val="bg1"/>
                </a:solidFill>
              </a:rPr>
              <a:t>pm.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407" y="6372200"/>
            <a:ext cx="6480720" cy="166199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Registration and payment at </a:t>
            </a:r>
            <a:r>
              <a:rPr lang="en-US" sz="1400" b="1" dirty="0">
                <a:solidFill>
                  <a:schemeClr val="bg1"/>
                </a:solidFill>
              </a:rPr>
              <a:t>this link: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nb-NO" sz="1400" dirty="0">
                <a:solidFill>
                  <a:schemeClr val="bg1"/>
                </a:solidFill>
              </a:rPr>
              <a:t>https://skjema.uio.no/101664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Registration </a:t>
            </a:r>
            <a:r>
              <a:rPr lang="en-US" sz="1400" dirty="0">
                <a:solidFill>
                  <a:schemeClr val="bg1"/>
                </a:solidFill>
              </a:rPr>
              <a:t>deadline: </a:t>
            </a:r>
            <a:r>
              <a:rPr lang="en-US" sz="1400" b="1" dirty="0" smtClean="0">
                <a:solidFill>
                  <a:schemeClr val="bg1"/>
                </a:solidFill>
              </a:rPr>
              <a:t>September 20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</a:rPr>
              <a:t> 2018.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Location</a:t>
            </a:r>
            <a:r>
              <a:rPr lang="en-US" sz="1400" b="1" dirty="0">
                <a:solidFill>
                  <a:schemeClr val="bg1"/>
                </a:solidFill>
              </a:rPr>
              <a:t>: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nb-NO" sz="1400" dirty="0">
                <a:solidFill>
                  <a:schemeClr val="bg1"/>
                </a:solidFill>
              </a:rPr>
              <a:t>Soria Moria </a:t>
            </a:r>
            <a:r>
              <a:rPr lang="nb-NO" sz="1400" dirty="0" err="1">
                <a:solidFill>
                  <a:schemeClr val="bg1"/>
                </a:solidFill>
              </a:rPr>
              <a:t>conference</a:t>
            </a:r>
            <a:r>
              <a:rPr lang="nb-NO" sz="1400" dirty="0">
                <a:solidFill>
                  <a:schemeClr val="bg1"/>
                </a:solidFill>
              </a:rPr>
              <a:t> Center Holmenkollen,  </a:t>
            </a:r>
            <a:r>
              <a:rPr lang="nb-NO" sz="1400" dirty="0" smtClean="0">
                <a:solidFill>
                  <a:schemeClr val="bg1"/>
                </a:solidFill>
              </a:rPr>
              <a:t>Oslo</a:t>
            </a:r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Course </a:t>
            </a:r>
            <a:r>
              <a:rPr lang="en-US" sz="1400" b="1" dirty="0" smtClean="0">
                <a:solidFill>
                  <a:schemeClr val="bg1"/>
                </a:solidFill>
              </a:rPr>
              <a:t>fee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bg1"/>
                </a:solidFill>
              </a:rPr>
              <a:t>1250 Nkr </a:t>
            </a:r>
            <a:r>
              <a:rPr lang="nb-NO" sz="1400" dirty="0" err="1" smtClean="0">
                <a:solidFill>
                  <a:schemeClr val="bg1"/>
                </a:solidFill>
              </a:rPr>
              <a:t>including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lunch</a:t>
            </a:r>
            <a:r>
              <a:rPr lang="nb-NO" sz="1400" dirty="0" smtClean="0">
                <a:solidFill>
                  <a:schemeClr val="bg1"/>
                </a:solidFill>
              </a:rPr>
              <a:t> and </a:t>
            </a:r>
            <a:r>
              <a:rPr lang="nb-NO" sz="1400" dirty="0" err="1" smtClean="0">
                <a:solidFill>
                  <a:schemeClr val="bg1"/>
                </a:solidFill>
              </a:rPr>
              <a:t>dinner</a:t>
            </a:r>
            <a:r>
              <a:rPr lang="nb-NO" sz="1400" dirty="0" smtClean="0">
                <a:solidFill>
                  <a:schemeClr val="bg1"/>
                </a:solidFill>
              </a:rPr>
              <a:t> 25</a:t>
            </a:r>
            <a:r>
              <a:rPr lang="nb-NO" sz="1400" baseline="30000" dirty="0">
                <a:solidFill>
                  <a:schemeClr val="bg1"/>
                </a:solidFill>
              </a:rPr>
              <a:t>th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October</a:t>
            </a:r>
            <a:endParaRPr lang="nb-NO" sz="1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bg1"/>
                </a:solidFill>
              </a:rPr>
              <a:t>2350 Nkr </a:t>
            </a:r>
            <a:r>
              <a:rPr lang="nb-NO" sz="1400" dirty="0" err="1" smtClean="0">
                <a:solidFill>
                  <a:schemeClr val="bg1"/>
                </a:solidFill>
              </a:rPr>
              <a:t>including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lunch</a:t>
            </a:r>
            <a:r>
              <a:rPr lang="nb-NO" sz="1400" dirty="0" smtClean="0">
                <a:solidFill>
                  <a:schemeClr val="bg1"/>
                </a:solidFill>
              </a:rPr>
              <a:t> and </a:t>
            </a:r>
            <a:r>
              <a:rPr lang="nb-NO" sz="1400" dirty="0" err="1">
                <a:solidFill>
                  <a:schemeClr val="bg1"/>
                </a:solidFill>
              </a:rPr>
              <a:t>dinner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smtClean="0">
                <a:solidFill>
                  <a:schemeClr val="bg1"/>
                </a:solidFill>
              </a:rPr>
              <a:t>25</a:t>
            </a:r>
            <a:r>
              <a:rPr lang="nb-NO" sz="1400" baseline="30000" dirty="0">
                <a:solidFill>
                  <a:schemeClr val="bg1"/>
                </a:solidFill>
              </a:rPr>
              <a:t>th</a:t>
            </a:r>
            <a:r>
              <a:rPr lang="nb-NO" sz="1400" dirty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October</a:t>
            </a:r>
            <a:r>
              <a:rPr lang="nb-NO" sz="1400" dirty="0" smtClean="0">
                <a:solidFill>
                  <a:schemeClr val="bg1"/>
                </a:solidFill>
              </a:rPr>
              <a:t> and </a:t>
            </a:r>
            <a:r>
              <a:rPr lang="nb-NO" sz="1400" dirty="0" err="1" smtClean="0">
                <a:solidFill>
                  <a:schemeClr val="bg1"/>
                </a:solidFill>
              </a:rPr>
              <a:t>overnight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stay</a:t>
            </a:r>
            <a:r>
              <a:rPr lang="nb-NO" sz="1400" dirty="0" smtClean="0">
                <a:solidFill>
                  <a:schemeClr val="bg1"/>
                </a:solidFill>
              </a:rPr>
              <a:t> to </a:t>
            </a:r>
            <a:r>
              <a:rPr lang="nb-NO" sz="1400" dirty="0" err="1" smtClean="0">
                <a:solidFill>
                  <a:schemeClr val="bg1"/>
                </a:solidFill>
              </a:rPr>
              <a:t>the</a:t>
            </a:r>
            <a:r>
              <a:rPr lang="nb-NO" sz="1400" dirty="0" smtClean="0">
                <a:solidFill>
                  <a:schemeClr val="bg1"/>
                </a:solidFill>
              </a:rPr>
              <a:t> 26</a:t>
            </a:r>
            <a:r>
              <a:rPr lang="nb-NO" sz="1400" baseline="30000" dirty="0" smtClean="0">
                <a:solidFill>
                  <a:schemeClr val="bg1"/>
                </a:solidFill>
              </a:rPr>
              <a:t>th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>
                <a:solidFill>
                  <a:schemeClr val="bg1"/>
                </a:solidFill>
              </a:rPr>
              <a:t>O</a:t>
            </a:r>
            <a:r>
              <a:rPr lang="nb-NO" sz="1400" dirty="0" err="1" smtClean="0">
                <a:solidFill>
                  <a:schemeClr val="bg1"/>
                </a:solidFill>
              </a:rPr>
              <a:t>ctober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640" y="8028384"/>
            <a:ext cx="64807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 </a:t>
            </a:r>
            <a:r>
              <a:rPr lang="en-US" sz="1000" dirty="0" smtClean="0"/>
              <a:t>        Committee:	Elin </a:t>
            </a:r>
            <a:r>
              <a:rPr lang="en-US" sz="1000" dirty="0"/>
              <a:t>H</a:t>
            </a:r>
            <a:r>
              <a:rPr lang="en-US" sz="1000" dirty="0" smtClean="0"/>
              <a:t>elset, email</a:t>
            </a:r>
            <a:r>
              <a:rPr lang="en-US" sz="1000" dirty="0"/>
              <a:t>: </a:t>
            </a:r>
            <a:r>
              <a:rPr lang="en-US" sz="1000" dirty="0" smtClean="0">
                <a:hlinkClick r:id="rId2"/>
              </a:rPr>
              <a:t>ehj@ous-hf.no</a:t>
            </a:r>
            <a:r>
              <a:rPr lang="en-US" sz="1000" dirty="0" smtClean="0"/>
              <a:t> 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Hans Flaatten</a:t>
            </a:r>
            <a:r>
              <a:rPr lang="en-US" sz="1000" dirty="0"/>
              <a:t>, email: </a:t>
            </a:r>
            <a:r>
              <a:rPr lang="en-US" sz="1000" dirty="0" smtClean="0">
                <a:hlinkClick r:id="rId3"/>
              </a:rPr>
              <a:t>Hans.Flaatten@uib.no</a:t>
            </a:r>
            <a:r>
              <a:rPr lang="en-US" sz="1000" dirty="0" smtClean="0"/>
              <a:t> 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Jørgen </a:t>
            </a:r>
            <a:r>
              <a:rPr lang="en-US" sz="1000" dirty="0"/>
              <a:t>Vildershøj Bjørnholt, email: </a:t>
            </a:r>
            <a:r>
              <a:rPr lang="en-US" sz="1000" u="sng" dirty="0">
                <a:hlinkClick r:id="rId4"/>
              </a:rPr>
              <a:t>joerbj@ous-hf.no</a:t>
            </a:r>
            <a:endParaRPr lang="nb-NO" sz="1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36" y="8604448"/>
            <a:ext cx="1625888" cy="335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435" y="8698069"/>
            <a:ext cx="1805925" cy="25373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7971" y="91479"/>
            <a:ext cx="6667038" cy="8943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21564"/>
              </p:ext>
            </p:extLst>
          </p:nvPr>
        </p:nvGraphicFramePr>
        <p:xfrm>
          <a:off x="260648" y="3779912"/>
          <a:ext cx="6336704" cy="24536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0"/>
                <a:gridCol w="129614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AMR -  from rational use to stewardship 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</a:rPr>
                        <a:t>Dag Berild </a:t>
                      </a:r>
                      <a:endParaRPr lang="nb-NO" sz="1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Diagnostic and treatment challenges in the use of antibiotics in the ICU. Results from the </a:t>
                      </a:r>
                      <a:r>
                        <a:rPr lang="en-US" sz="1000" dirty="0" err="1">
                          <a:effectLst/>
                        </a:rPr>
                        <a:t>PharmacoCRRT</a:t>
                      </a:r>
                      <a:r>
                        <a:rPr lang="en-US" sz="1000" dirty="0">
                          <a:effectLst/>
                        </a:rPr>
                        <a:t> study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</a:rPr>
                        <a:t>Elin Helset</a:t>
                      </a:r>
                      <a:endParaRPr lang="nb-NO" sz="1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Septicaemia</a:t>
                      </a:r>
                      <a:r>
                        <a:rPr lang="en-US" sz="1000" dirty="0">
                          <a:effectLst/>
                        </a:rPr>
                        <a:t> or SIRS: new sepsis definition –improving treatment in the ICU?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Tor Inge Tønnesen</a:t>
                      </a:r>
                      <a:endParaRPr lang="nb-NO" sz="10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Optimization of antibiotic therapy in the ICU – what remains to be settled?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Jeffrey Lipman</a:t>
                      </a:r>
                      <a:endParaRPr lang="nb-NO" sz="10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Inflammation vs infection - PCT and other biomarkers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Søren Pischke</a:t>
                      </a:r>
                      <a:endParaRPr lang="nb-NO" sz="10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Microbiological diagnostics- when, what, how?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Andreas Lind</a:t>
                      </a:r>
                      <a:endParaRPr lang="nb-NO" sz="10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microbiological concept of resistance: From MIC - to S/I/R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Jørgen V. Bjørnholt</a:t>
                      </a:r>
                      <a:endParaRPr lang="nb-NO" sz="10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Drug dosing challenges in the ICU: from ARC </a:t>
                      </a:r>
                      <a:r>
                        <a:rPr lang="en-US" sz="1000" dirty="0" smtClean="0">
                          <a:effectLst/>
                        </a:rPr>
                        <a:t>to CRRT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</a:rPr>
                        <a:t>Hilde </a:t>
                      </a:r>
                      <a:r>
                        <a:rPr lang="en-US" sz="1000" i="1" dirty="0" err="1">
                          <a:effectLst/>
                        </a:rPr>
                        <a:t>Sporsem</a:t>
                      </a:r>
                      <a:endParaRPr lang="nb-NO" sz="1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Therapeutic drug monitoring of antimicrobial therapy in the ICU, an interdisciplinary challenge. How to do it?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Jeffrey Lipman</a:t>
                      </a:r>
                      <a:endParaRPr lang="nb-NO" sz="10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Population pharmacokinetics - big data - for TDM and dosing recommendations in the ICU population.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Anders Åsberg</a:t>
                      </a:r>
                      <a:endParaRPr lang="nb-NO" sz="10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Speakers panel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</a:rPr>
                        <a:t>Hans </a:t>
                      </a:r>
                      <a:r>
                        <a:rPr lang="en-US" sz="1000" i="1" dirty="0" err="1">
                          <a:effectLst/>
                        </a:rPr>
                        <a:t>Flåtten</a:t>
                      </a:r>
                      <a:endParaRPr lang="nb-NO" sz="1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212407" y="3275856"/>
            <a:ext cx="6456952" cy="30777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i="1" dirty="0" err="1">
                <a:solidFill>
                  <a:schemeClr val="bg1"/>
                </a:solidFill>
              </a:rPr>
              <a:t>Topics</a:t>
            </a:r>
            <a:r>
              <a:rPr lang="nb-NO" sz="1400" i="1" dirty="0">
                <a:solidFill>
                  <a:schemeClr val="bg1"/>
                </a:solidFill>
              </a:rPr>
              <a:t> </a:t>
            </a:r>
            <a:r>
              <a:rPr lang="nb-NO" sz="1400" i="1" dirty="0" err="1">
                <a:solidFill>
                  <a:schemeClr val="bg1"/>
                </a:solidFill>
              </a:rPr>
              <a:t>discussed</a:t>
            </a:r>
            <a:r>
              <a:rPr lang="nb-NO" sz="1400" i="1" dirty="0">
                <a:solidFill>
                  <a:schemeClr val="bg1"/>
                </a:solidFill>
              </a:rPr>
              <a:t> and speakers:</a:t>
            </a:r>
          </a:p>
        </p:txBody>
      </p:sp>
    </p:spTree>
    <p:extLst>
      <p:ext uri="{BB962C8B-B14F-4D97-AF65-F5344CB8AC3E}">
        <p14:creationId xmlns:p14="http://schemas.microsoft.com/office/powerpoint/2010/main" val="116618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268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Meryl S. Lillenes</dc:creator>
  <cp:lastModifiedBy>Meryl S. Lillenes</cp:lastModifiedBy>
  <cp:revision>20</cp:revision>
  <dcterms:created xsi:type="dcterms:W3CDTF">2018-05-08T12:03:52Z</dcterms:created>
  <dcterms:modified xsi:type="dcterms:W3CDTF">2018-08-28T14:25:13Z</dcterms:modified>
</cp:coreProperties>
</file>