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Ingen stil, ingen rutenet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2"/>
    <p:restoredTop sz="94729"/>
  </p:normalViewPr>
  <p:slideViewPr>
    <p:cSldViewPr showGuides="1">
      <p:cViewPr varScale="1">
        <p:scale>
          <a:sx n="51" d="100"/>
          <a:sy n="51" d="100"/>
        </p:scale>
        <p:origin x="-2340" y="-10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58DE2-F352-4904-85A7-62532749CF76}" type="datetimeFigureOut">
              <a:rPr lang="nb-NO" smtClean="0"/>
              <a:t>28.08.2018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A7195-63A6-41E2-8078-9788BECB8C8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40859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58DE2-F352-4904-85A7-62532749CF76}" type="datetimeFigureOut">
              <a:rPr lang="nb-NO" smtClean="0"/>
              <a:t>28.08.2018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A7195-63A6-41E2-8078-9788BECB8C8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86299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58DE2-F352-4904-85A7-62532749CF76}" type="datetimeFigureOut">
              <a:rPr lang="nb-NO" smtClean="0"/>
              <a:t>28.08.2018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A7195-63A6-41E2-8078-9788BECB8C8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04144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58DE2-F352-4904-85A7-62532749CF76}" type="datetimeFigureOut">
              <a:rPr lang="nb-NO" smtClean="0"/>
              <a:t>28.08.2018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A7195-63A6-41E2-8078-9788BECB8C8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47065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58DE2-F352-4904-85A7-62532749CF76}" type="datetimeFigureOut">
              <a:rPr lang="nb-NO" smtClean="0"/>
              <a:t>28.08.2018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A7195-63A6-41E2-8078-9788BECB8C8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42193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58DE2-F352-4904-85A7-62532749CF76}" type="datetimeFigureOut">
              <a:rPr lang="nb-NO" smtClean="0"/>
              <a:t>28.08.2018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A7195-63A6-41E2-8078-9788BECB8C8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77859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58DE2-F352-4904-85A7-62532749CF76}" type="datetimeFigureOut">
              <a:rPr lang="nb-NO" smtClean="0"/>
              <a:t>28.08.2018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A7195-63A6-41E2-8078-9788BECB8C8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41295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58DE2-F352-4904-85A7-62532749CF76}" type="datetimeFigureOut">
              <a:rPr lang="nb-NO" smtClean="0"/>
              <a:t>28.08.2018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A7195-63A6-41E2-8078-9788BECB8C8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55102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58DE2-F352-4904-85A7-62532749CF76}" type="datetimeFigureOut">
              <a:rPr lang="nb-NO" smtClean="0"/>
              <a:t>28.08.2018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A7195-63A6-41E2-8078-9788BECB8C8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24433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58DE2-F352-4904-85A7-62532749CF76}" type="datetimeFigureOut">
              <a:rPr lang="nb-NO" smtClean="0"/>
              <a:t>28.08.2018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A7195-63A6-41E2-8078-9788BECB8C8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12907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58DE2-F352-4904-85A7-62532749CF76}" type="datetimeFigureOut">
              <a:rPr lang="nb-NO" smtClean="0"/>
              <a:t>28.08.2018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A7195-63A6-41E2-8078-9788BECB8C8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11352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358DE2-F352-4904-85A7-62532749CF76}" type="datetimeFigureOut">
              <a:rPr lang="nb-NO" smtClean="0"/>
              <a:t>28.08.2018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1A7195-63A6-41E2-8078-9788BECB8C8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28331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Hans.Flaatten@uib.no" TargetMode="External"/><Relationship Id="rId2" Type="http://schemas.openxmlformats.org/officeDocument/2006/relationships/hyperlink" Target="mailto:ehj@ous-hf.no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hyperlink" Target="mailto:joerbj@ous-hf.n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8640" y="179512"/>
            <a:ext cx="6480720" cy="2954655"/>
          </a:xfrm>
          <a:prstGeom prst="rect">
            <a:avLst/>
          </a:prstGeom>
          <a:solidFill>
            <a:srgbClr val="0070C0"/>
          </a:solidFill>
          <a:ln>
            <a:solidFill>
              <a:schemeClr val="tx2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Workshop invitation</a:t>
            </a:r>
          </a:p>
          <a:p>
            <a:pPr algn="ctr"/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Optimization </a:t>
            </a: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antimicrobial therapy in the Intensive Care </a:t>
            </a: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</a:t>
            </a:r>
          </a:p>
          <a:p>
            <a:pPr algn="ctr"/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-in </a:t>
            </a:r>
            <a:r>
              <a:rPr lang="en-US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era of resistance and </a:t>
            </a:r>
            <a:r>
              <a:rPr lang="en-US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stewardship</a:t>
            </a:r>
          </a:p>
          <a:p>
            <a:pPr algn="ctr"/>
            <a:endParaRPr lang="en-US" sz="16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16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International speaker: Jeffrey </a:t>
            </a:r>
            <a:r>
              <a:rPr lang="en-US" sz="1600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Lipman</a:t>
            </a:r>
            <a:r>
              <a:rPr lang="en-US" sz="16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University of Queensland Centre for Clinical Research, The University of Queensland, Brisbane, Queensland, </a:t>
            </a:r>
            <a:r>
              <a:rPr lang="en-US" sz="16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Australia</a:t>
            </a:r>
            <a:endParaRPr lang="en-US" sz="2400" i="1" dirty="0">
              <a:solidFill>
                <a:schemeClr val="bg1"/>
              </a:solidFill>
            </a:endParaRPr>
          </a:p>
          <a:p>
            <a:pPr algn="ctr"/>
            <a:r>
              <a:rPr lang="en-US" b="1" dirty="0">
                <a:solidFill>
                  <a:schemeClr val="bg1"/>
                </a:solidFill>
              </a:rPr>
              <a:t>Thursday </a:t>
            </a:r>
            <a:r>
              <a:rPr lang="en-US" b="1" dirty="0" smtClean="0">
                <a:solidFill>
                  <a:schemeClr val="bg1"/>
                </a:solidFill>
              </a:rPr>
              <a:t>October 25th </a:t>
            </a:r>
            <a:r>
              <a:rPr lang="en-US" b="1" dirty="0">
                <a:solidFill>
                  <a:schemeClr val="bg1"/>
                </a:solidFill>
              </a:rPr>
              <a:t>2018, </a:t>
            </a:r>
            <a:r>
              <a:rPr lang="en-US" b="1" dirty="0" smtClean="0">
                <a:solidFill>
                  <a:schemeClr val="bg1"/>
                </a:solidFill>
              </a:rPr>
              <a:t>12:00 </a:t>
            </a:r>
            <a:r>
              <a:rPr lang="en-US" b="1" dirty="0">
                <a:solidFill>
                  <a:schemeClr val="bg1"/>
                </a:solidFill>
              </a:rPr>
              <a:t>am - </a:t>
            </a:r>
            <a:r>
              <a:rPr lang="en-US" b="1" dirty="0" smtClean="0">
                <a:solidFill>
                  <a:schemeClr val="bg1"/>
                </a:solidFill>
              </a:rPr>
              <a:t>19:00 </a:t>
            </a:r>
            <a:r>
              <a:rPr lang="en-US" b="1" dirty="0">
                <a:solidFill>
                  <a:schemeClr val="bg1"/>
                </a:solidFill>
              </a:rPr>
              <a:t>pm. </a:t>
            </a:r>
          </a:p>
        </p:txBody>
      </p:sp>
      <p:sp>
        <p:nvSpPr>
          <p:cNvPr id="6" name="Rectangle 5"/>
          <p:cNvSpPr/>
          <p:nvPr/>
        </p:nvSpPr>
        <p:spPr>
          <a:xfrm>
            <a:off x="212407" y="6372200"/>
            <a:ext cx="6480720" cy="1661993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Registration and payment at </a:t>
            </a:r>
            <a:r>
              <a:rPr lang="en-US" sz="1400" b="1" dirty="0">
                <a:solidFill>
                  <a:schemeClr val="bg1"/>
                </a:solidFill>
              </a:rPr>
              <a:t>this link: 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nb-NO" sz="1400" dirty="0">
                <a:solidFill>
                  <a:schemeClr val="bg1"/>
                </a:solidFill>
              </a:rPr>
              <a:t>https://skjema.uio.no/101664</a:t>
            </a:r>
            <a:endParaRPr lang="en-US" sz="1400" dirty="0" smtClean="0">
              <a:solidFill>
                <a:schemeClr val="bg1"/>
              </a:solidFill>
            </a:endParaRPr>
          </a:p>
          <a:p>
            <a:r>
              <a:rPr lang="en-US" sz="1400" dirty="0" smtClean="0">
                <a:solidFill>
                  <a:schemeClr val="bg1"/>
                </a:solidFill>
              </a:rPr>
              <a:t>Registration </a:t>
            </a:r>
            <a:r>
              <a:rPr lang="en-US" sz="1400" dirty="0">
                <a:solidFill>
                  <a:schemeClr val="bg1"/>
                </a:solidFill>
              </a:rPr>
              <a:t>deadline: </a:t>
            </a:r>
            <a:r>
              <a:rPr lang="en-US" sz="1400" b="1" dirty="0" smtClean="0">
                <a:solidFill>
                  <a:schemeClr val="bg1"/>
                </a:solidFill>
              </a:rPr>
              <a:t>September 20</a:t>
            </a:r>
            <a:r>
              <a:rPr lang="en-US" sz="1400" b="1" baseline="30000" dirty="0" smtClean="0">
                <a:solidFill>
                  <a:schemeClr val="bg1"/>
                </a:solidFill>
              </a:rPr>
              <a:t>th</a:t>
            </a:r>
            <a:r>
              <a:rPr lang="en-US" sz="1400" b="1" dirty="0" smtClean="0">
                <a:solidFill>
                  <a:schemeClr val="bg1"/>
                </a:solidFill>
              </a:rPr>
              <a:t> 2018.</a:t>
            </a:r>
            <a:endParaRPr lang="en-US" sz="1400" dirty="0">
              <a:solidFill>
                <a:schemeClr val="bg1"/>
              </a:solidFill>
            </a:endParaRPr>
          </a:p>
          <a:p>
            <a:r>
              <a:rPr lang="en-US" sz="1400" b="1" dirty="0" smtClean="0">
                <a:solidFill>
                  <a:schemeClr val="bg1"/>
                </a:solidFill>
              </a:rPr>
              <a:t>Location</a:t>
            </a:r>
            <a:r>
              <a:rPr lang="en-US" sz="1400" b="1" dirty="0">
                <a:solidFill>
                  <a:schemeClr val="bg1"/>
                </a:solidFill>
              </a:rPr>
              <a:t>: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nb-NO" sz="1400" dirty="0">
                <a:solidFill>
                  <a:schemeClr val="bg1"/>
                </a:solidFill>
              </a:rPr>
              <a:t>Soria Moria </a:t>
            </a:r>
            <a:r>
              <a:rPr lang="nb-NO" sz="1400" dirty="0" err="1">
                <a:solidFill>
                  <a:schemeClr val="bg1"/>
                </a:solidFill>
              </a:rPr>
              <a:t>conference</a:t>
            </a:r>
            <a:r>
              <a:rPr lang="nb-NO" sz="1400" dirty="0">
                <a:solidFill>
                  <a:schemeClr val="bg1"/>
                </a:solidFill>
              </a:rPr>
              <a:t> Center Holmenkollen,  </a:t>
            </a:r>
            <a:r>
              <a:rPr lang="nb-NO" sz="1400" dirty="0" smtClean="0">
                <a:solidFill>
                  <a:schemeClr val="bg1"/>
                </a:solidFill>
              </a:rPr>
              <a:t>Oslo</a:t>
            </a:r>
            <a:endParaRPr lang="en-US" sz="1400" b="1" dirty="0">
              <a:solidFill>
                <a:schemeClr val="bg1"/>
              </a:solidFill>
            </a:endParaRPr>
          </a:p>
          <a:p>
            <a:r>
              <a:rPr lang="en-US" sz="1400" b="1" dirty="0">
                <a:solidFill>
                  <a:schemeClr val="bg1"/>
                </a:solidFill>
              </a:rPr>
              <a:t>Course </a:t>
            </a:r>
            <a:r>
              <a:rPr lang="en-US" sz="1400" b="1" dirty="0" smtClean="0">
                <a:solidFill>
                  <a:schemeClr val="bg1"/>
                </a:solidFill>
              </a:rPr>
              <a:t>fee</a:t>
            </a:r>
            <a:r>
              <a:rPr lang="en-US" sz="1400" dirty="0" smtClean="0">
                <a:solidFill>
                  <a:schemeClr val="bg1"/>
                </a:solidFill>
              </a:rPr>
              <a:t>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b-NO" sz="1400" dirty="0" smtClean="0">
                <a:solidFill>
                  <a:schemeClr val="bg1"/>
                </a:solidFill>
              </a:rPr>
              <a:t>1250 Nkr </a:t>
            </a:r>
            <a:r>
              <a:rPr lang="nb-NO" sz="1400" dirty="0" err="1" smtClean="0">
                <a:solidFill>
                  <a:schemeClr val="bg1"/>
                </a:solidFill>
              </a:rPr>
              <a:t>including</a:t>
            </a:r>
            <a:r>
              <a:rPr lang="nb-NO" sz="1400" dirty="0" smtClean="0">
                <a:solidFill>
                  <a:schemeClr val="bg1"/>
                </a:solidFill>
              </a:rPr>
              <a:t> </a:t>
            </a:r>
            <a:r>
              <a:rPr lang="nb-NO" sz="1400" dirty="0" err="1" smtClean="0">
                <a:solidFill>
                  <a:schemeClr val="bg1"/>
                </a:solidFill>
              </a:rPr>
              <a:t>lunch</a:t>
            </a:r>
            <a:r>
              <a:rPr lang="nb-NO" sz="1400" dirty="0" smtClean="0">
                <a:solidFill>
                  <a:schemeClr val="bg1"/>
                </a:solidFill>
              </a:rPr>
              <a:t> and </a:t>
            </a:r>
            <a:r>
              <a:rPr lang="nb-NO" sz="1400" dirty="0" err="1" smtClean="0">
                <a:solidFill>
                  <a:schemeClr val="bg1"/>
                </a:solidFill>
              </a:rPr>
              <a:t>dinner</a:t>
            </a:r>
            <a:r>
              <a:rPr lang="nb-NO" sz="1400" dirty="0" smtClean="0">
                <a:solidFill>
                  <a:schemeClr val="bg1"/>
                </a:solidFill>
              </a:rPr>
              <a:t> 25</a:t>
            </a:r>
            <a:r>
              <a:rPr lang="nb-NO" sz="1400" baseline="30000" dirty="0">
                <a:solidFill>
                  <a:schemeClr val="bg1"/>
                </a:solidFill>
              </a:rPr>
              <a:t>th</a:t>
            </a:r>
            <a:r>
              <a:rPr lang="nb-NO" sz="1400" dirty="0">
                <a:solidFill>
                  <a:schemeClr val="bg1"/>
                </a:solidFill>
              </a:rPr>
              <a:t> </a:t>
            </a:r>
            <a:r>
              <a:rPr lang="nb-NO" sz="1400" dirty="0" err="1" smtClean="0">
                <a:solidFill>
                  <a:schemeClr val="bg1"/>
                </a:solidFill>
              </a:rPr>
              <a:t>October</a:t>
            </a:r>
            <a:endParaRPr lang="nb-NO" sz="1400" dirty="0" smtClean="0">
              <a:solidFill>
                <a:schemeClr val="bg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b-NO" sz="1400" dirty="0" smtClean="0">
                <a:solidFill>
                  <a:schemeClr val="bg1"/>
                </a:solidFill>
              </a:rPr>
              <a:t>2350 Nkr </a:t>
            </a:r>
            <a:r>
              <a:rPr lang="nb-NO" sz="1400" dirty="0" err="1" smtClean="0">
                <a:solidFill>
                  <a:schemeClr val="bg1"/>
                </a:solidFill>
              </a:rPr>
              <a:t>including</a:t>
            </a:r>
            <a:r>
              <a:rPr lang="nb-NO" sz="1400" dirty="0" smtClean="0">
                <a:solidFill>
                  <a:schemeClr val="bg1"/>
                </a:solidFill>
              </a:rPr>
              <a:t> </a:t>
            </a:r>
            <a:r>
              <a:rPr lang="nb-NO" sz="1400" dirty="0" err="1" smtClean="0">
                <a:solidFill>
                  <a:schemeClr val="bg1"/>
                </a:solidFill>
              </a:rPr>
              <a:t>lunch</a:t>
            </a:r>
            <a:r>
              <a:rPr lang="nb-NO" sz="1400" dirty="0" smtClean="0">
                <a:solidFill>
                  <a:schemeClr val="bg1"/>
                </a:solidFill>
              </a:rPr>
              <a:t> and </a:t>
            </a:r>
            <a:r>
              <a:rPr lang="nb-NO" sz="1400" dirty="0" err="1">
                <a:solidFill>
                  <a:schemeClr val="bg1"/>
                </a:solidFill>
              </a:rPr>
              <a:t>dinner</a:t>
            </a:r>
            <a:r>
              <a:rPr lang="nb-NO" sz="1400" dirty="0">
                <a:solidFill>
                  <a:schemeClr val="bg1"/>
                </a:solidFill>
              </a:rPr>
              <a:t> </a:t>
            </a:r>
            <a:r>
              <a:rPr lang="nb-NO" sz="1400" dirty="0" smtClean="0">
                <a:solidFill>
                  <a:schemeClr val="bg1"/>
                </a:solidFill>
              </a:rPr>
              <a:t>25</a:t>
            </a:r>
            <a:r>
              <a:rPr lang="nb-NO" sz="1400" baseline="30000" dirty="0">
                <a:solidFill>
                  <a:schemeClr val="bg1"/>
                </a:solidFill>
              </a:rPr>
              <a:t>th</a:t>
            </a:r>
            <a:r>
              <a:rPr lang="nb-NO" sz="1400" dirty="0">
                <a:solidFill>
                  <a:schemeClr val="bg1"/>
                </a:solidFill>
              </a:rPr>
              <a:t> </a:t>
            </a:r>
            <a:r>
              <a:rPr lang="nb-NO" sz="1400" dirty="0" err="1" smtClean="0">
                <a:solidFill>
                  <a:schemeClr val="bg1"/>
                </a:solidFill>
              </a:rPr>
              <a:t>October</a:t>
            </a:r>
            <a:r>
              <a:rPr lang="nb-NO" sz="1400" dirty="0" smtClean="0">
                <a:solidFill>
                  <a:schemeClr val="bg1"/>
                </a:solidFill>
              </a:rPr>
              <a:t> and </a:t>
            </a:r>
            <a:r>
              <a:rPr lang="nb-NO" sz="1400" dirty="0" err="1" smtClean="0">
                <a:solidFill>
                  <a:schemeClr val="bg1"/>
                </a:solidFill>
              </a:rPr>
              <a:t>overnight</a:t>
            </a:r>
            <a:r>
              <a:rPr lang="nb-NO" sz="1400" dirty="0" smtClean="0">
                <a:solidFill>
                  <a:schemeClr val="bg1"/>
                </a:solidFill>
              </a:rPr>
              <a:t> </a:t>
            </a:r>
            <a:r>
              <a:rPr lang="nb-NO" sz="1400" dirty="0" err="1" smtClean="0">
                <a:solidFill>
                  <a:schemeClr val="bg1"/>
                </a:solidFill>
              </a:rPr>
              <a:t>stay</a:t>
            </a:r>
            <a:r>
              <a:rPr lang="nb-NO" sz="1400" dirty="0" smtClean="0">
                <a:solidFill>
                  <a:schemeClr val="bg1"/>
                </a:solidFill>
              </a:rPr>
              <a:t> to </a:t>
            </a:r>
            <a:r>
              <a:rPr lang="nb-NO" sz="1400" dirty="0" err="1" smtClean="0">
                <a:solidFill>
                  <a:schemeClr val="bg1"/>
                </a:solidFill>
              </a:rPr>
              <a:t>the</a:t>
            </a:r>
            <a:r>
              <a:rPr lang="nb-NO" sz="1400" dirty="0" smtClean="0">
                <a:solidFill>
                  <a:schemeClr val="bg1"/>
                </a:solidFill>
              </a:rPr>
              <a:t> 26</a:t>
            </a:r>
            <a:r>
              <a:rPr lang="nb-NO" sz="1400" baseline="30000" dirty="0" smtClean="0">
                <a:solidFill>
                  <a:schemeClr val="bg1"/>
                </a:solidFill>
              </a:rPr>
              <a:t>th</a:t>
            </a:r>
            <a:r>
              <a:rPr lang="nb-NO" sz="1400" dirty="0" smtClean="0">
                <a:solidFill>
                  <a:schemeClr val="bg1"/>
                </a:solidFill>
              </a:rPr>
              <a:t> </a:t>
            </a:r>
            <a:r>
              <a:rPr lang="nb-NO" sz="1400" dirty="0" err="1">
                <a:solidFill>
                  <a:schemeClr val="bg1"/>
                </a:solidFill>
              </a:rPr>
              <a:t>O</a:t>
            </a:r>
            <a:r>
              <a:rPr lang="nb-NO" sz="1400" dirty="0" err="1" smtClean="0">
                <a:solidFill>
                  <a:schemeClr val="bg1"/>
                </a:solidFill>
              </a:rPr>
              <a:t>ctober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88640" y="8028384"/>
            <a:ext cx="648071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/>
              <a:t> </a:t>
            </a:r>
            <a:r>
              <a:rPr lang="en-US" sz="1000" dirty="0" smtClean="0"/>
              <a:t>        Committee:	Elin </a:t>
            </a:r>
            <a:r>
              <a:rPr lang="en-US" sz="1000" dirty="0"/>
              <a:t>H</a:t>
            </a:r>
            <a:r>
              <a:rPr lang="en-US" sz="1000" dirty="0" smtClean="0"/>
              <a:t>elset, email</a:t>
            </a:r>
            <a:r>
              <a:rPr lang="en-US" sz="1000" dirty="0"/>
              <a:t>: </a:t>
            </a:r>
            <a:r>
              <a:rPr lang="en-US" sz="1000" dirty="0" smtClean="0">
                <a:hlinkClick r:id="rId2"/>
              </a:rPr>
              <a:t>ehj@ous-hf.no</a:t>
            </a:r>
            <a:r>
              <a:rPr lang="en-US" sz="1000" dirty="0" smtClean="0"/>
              <a:t> </a:t>
            </a:r>
          </a:p>
          <a:p>
            <a:r>
              <a:rPr lang="en-US" sz="1000" dirty="0"/>
              <a:t>	</a:t>
            </a:r>
            <a:r>
              <a:rPr lang="en-US" sz="1000" dirty="0" smtClean="0"/>
              <a:t>Hans Flaatten</a:t>
            </a:r>
            <a:r>
              <a:rPr lang="en-US" sz="1000" dirty="0"/>
              <a:t>, email: </a:t>
            </a:r>
            <a:r>
              <a:rPr lang="en-US" sz="1000" dirty="0" smtClean="0">
                <a:hlinkClick r:id="rId3"/>
              </a:rPr>
              <a:t>Hans.Flaatten@uib.no</a:t>
            </a:r>
            <a:r>
              <a:rPr lang="en-US" sz="1000" dirty="0" smtClean="0"/>
              <a:t> </a:t>
            </a:r>
          </a:p>
          <a:p>
            <a:r>
              <a:rPr lang="en-US" sz="1000" dirty="0"/>
              <a:t>	</a:t>
            </a:r>
            <a:r>
              <a:rPr lang="en-US" sz="1000" dirty="0" smtClean="0"/>
              <a:t>Jørgen </a:t>
            </a:r>
            <a:r>
              <a:rPr lang="en-US" sz="1000" dirty="0"/>
              <a:t>Vildershøj Bjørnholt, email: </a:t>
            </a:r>
            <a:r>
              <a:rPr lang="en-US" sz="1000" u="sng" dirty="0">
                <a:hlinkClick r:id="rId4"/>
              </a:rPr>
              <a:t>joerbj@ous-hf.no</a:t>
            </a:r>
            <a:endParaRPr lang="nb-NO" sz="1000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936" y="8604448"/>
            <a:ext cx="1625888" cy="3355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3435" y="8698069"/>
            <a:ext cx="1805925" cy="253732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97971" y="91479"/>
            <a:ext cx="6667038" cy="89436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graphicFrame>
        <p:nvGraphicFramePr>
          <p:cNvPr id="3" name="Tabell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7421564"/>
              </p:ext>
            </p:extLst>
          </p:nvPr>
        </p:nvGraphicFramePr>
        <p:xfrm>
          <a:off x="260648" y="3779912"/>
          <a:ext cx="6336704" cy="245364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5040560"/>
                <a:gridCol w="1296144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AMR -  from rational use to stewardship </a:t>
                      </a:r>
                      <a:endParaRPr lang="nb-N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i="1" dirty="0">
                          <a:effectLst/>
                        </a:rPr>
                        <a:t>Dag Berild </a:t>
                      </a:r>
                      <a:endParaRPr lang="nb-NO" sz="10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62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Diagnostic and treatment challenges in the use of antibiotics in the ICU. Results from the </a:t>
                      </a:r>
                      <a:r>
                        <a:rPr lang="en-US" sz="1000" dirty="0" err="1">
                          <a:effectLst/>
                        </a:rPr>
                        <a:t>PharmacoCRRT</a:t>
                      </a:r>
                      <a:r>
                        <a:rPr lang="en-US" sz="1000" dirty="0">
                          <a:effectLst/>
                        </a:rPr>
                        <a:t> study</a:t>
                      </a:r>
                      <a:endParaRPr lang="nb-N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i="1" dirty="0">
                          <a:effectLst/>
                        </a:rPr>
                        <a:t>Elin Helset</a:t>
                      </a:r>
                      <a:endParaRPr lang="nb-NO" sz="10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effectLst/>
                        </a:rPr>
                        <a:t>Septicaemia</a:t>
                      </a:r>
                      <a:r>
                        <a:rPr lang="en-US" sz="1000" dirty="0">
                          <a:effectLst/>
                        </a:rPr>
                        <a:t> or SIRS: new sepsis definition –improving treatment in the ICU?</a:t>
                      </a:r>
                      <a:endParaRPr lang="nb-N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i="1">
                          <a:effectLst/>
                        </a:rPr>
                        <a:t>Tor Inge Tønnesen</a:t>
                      </a:r>
                      <a:endParaRPr lang="nb-NO" sz="1000" i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Optimization of antibiotic therapy in the ICU – what remains to be settled?</a:t>
                      </a:r>
                      <a:endParaRPr lang="nb-N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i="1">
                          <a:effectLst/>
                        </a:rPr>
                        <a:t>Jeffrey Lipman</a:t>
                      </a:r>
                      <a:endParaRPr lang="nb-NO" sz="1000" i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Inflammation vs infection - PCT and other biomarkers</a:t>
                      </a:r>
                      <a:endParaRPr lang="nb-N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i="1">
                          <a:effectLst/>
                        </a:rPr>
                        <a:t>Søren Pischke</a:t>
                      </a:r>
                      <a:endParaRPr lang="nb-NO" sz="1000" i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Microbiological diagnostics- when, what, how?</a:t>
                      </a:r>
                      <a:endParaRPr lang="nb-N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i="1">
                          <a:effectLst/>
                        </a:rPr>
                        <a:t>Andreas Lind</a:t>
                      </a:r>
                      <a:endParaRPr lang="nb-NO" sz="1000" i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The microbiological concept of resistance: From MIC - to S/I/R</a:t>
                      </a:r>
                      <a:endParaRPr lang="nb-N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i="1">
                          <a:effectLst/>
                        </a:rPr>
                        <a:t>Jørgen V. Bjørnholt</a:t>
                      </a:r>
                      <a:endParaRPr lang="nb-NO" sz="1000" i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498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Drug dosing challenges in the ICU: from ARC </a:t>
                      </a:r>
                      <a:r>
                        <a:rPr lang="en-US" sz="1000" dirty="0" smtClean="0">
                          <a:effectLst/>
                        </a:rPr>
                        <a:t>to CRRT</a:t>
                      </a:r>
                      <a:endParaRPr lang="nb-N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i="1" dirty="0">
                          <a:effectLst/>
                        </a:rPr>
                        <a:t>Hilde </a:t>
                      </a:r>
                      <a:r>
                        <a:rPr lang="en-US" sz="1000" i="1" dirty="0" err="1">
                          <a:effectLst/>
                        </a:rPr>
                        <a:t>Sporsem</a:t>
                      </a:r>
                      <a:endParaRPr lang="nb-NO" sz="10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466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Therapeutic drug monitoring of antimicrobial therapy in the ICU, an interdisciplinary challenge. How to do it?</a:t>
                      </a:r>
                      <a:endParaRPr lang="nb-N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i="1">
                          <a:effectLst/>
                        </a:rPr>
                        <a:t>Jeffrey Lipman</a:t>
                      </a:r>
                      <a:endParaRPr lang="nb-NO" sz="1000" i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466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Population pharmacokinetics - big data - for TDM and dosing recommendations in the ICU population.</a:t>
                      </a:r>
                      <a:endParaRPr lang="nb-N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i="1">
                          <a:effectLst/>
                        </a:rPr>
                        <a:t>Anders Åsberg</a:t>
                      </a:r>
                      <a:endParaRPr lang="nb-NO" sz="1000" i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Speakers panel</a:t>
                      </a:r>
                      <a:endParaRPr lang="nb-N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i="1" dirty="0">
                          <a:effectLst/>
                        </a:rPr>
                        <a:t>Hans </a:t>
                      </a:r>
                      <a:r>
                        <a:rPr lang="en-US" sz="1000" i="1" dirty="0" err="1">
                          <a:effectLst/>
                        </a:rPr>
                        <a:t>Flåtten</a:t>
                      </a:r>
                      <a:endParaRPr lang="nb-NO" sz="10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3" name="TekstSylinder 12"/>
          <p:cNvSpPr txBox="1"/>
          <p:nvPr/>
        </p:nvSpPr>
        <p:spPr>
          <a:xfrm>
            <a:off x="212407" y="3275856"/>
            <a:ext cx="6456952" cy="307777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1400" i="1" dirty="0" err="1">
                <a:solidFill>
                  <a:schemeClr val="bg1"/>
                </a:solidFill>
              </a:rPr>
              <a:t>Topics</a:t>
            </a:r>
            <a:r>
              <a:rPr lang="nb-NO" sz="1400" i="1" dirty="0">
                <a:solidFill>
                  <a:schemeClr val="bg1"/>
                </a:solidFill>
              </a:rPr>
              <a:t> </a:t>
            </a:r>
            <a:r>
              <a:rPr lang="nb-NO" sz="1400" i="1" dirty="0" err="1">
                <a:solidFill>
                  <a:schemeClr val="bg1"/>
                </a:solidFill>
              </a:rPr>
              <a:t>discussed</a:t>
            </a:r>
            <a:r>
              <a:rPr lang="nb-NO" sz="1400" i="1" dirty="0">
                <a:solidFill>
                  <a:schemeClr val="bg1"/>
                </a:solidFill>
              </a:rPr>
              <a:t> and speakers:</a:t>
            </a:r>
          </a:p>
        </p:txBody>
      </p:sp>
    </p:spTree>
    <p:extLst>
      <p:ext uri="{BB962C8B-B14F-4D97-AF65-F5344CB8AC3E}">
        <p14:creationId xmlns:p14="http://schemas.microsoft.com/office/powerpoint/2010/main" val="11661855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456</TotalTime>
  <Words>268</Words>
  <Application>Microsoft Office PowerPoint</Application>
  <PresentationFormat>On-screen Show (4:3)</PresentationFormat>
  <Paragraphs>38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Universitetet i Oslo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Meryl S. Lillenes</dc:creator>
  <cp:lastModifiedBy>Meryl S. Lillenes</cp:lastModifiedBy>
  <cp:revision>20</cp:revision>
  <dcterms:created xsi:type="dcterms:W3CDTF">2018-05-08T12:03:52Z</dcterms:created>
  <dcterms:modified xsi:type="dcterms:W3CDTF">2018-08-28T14:25:13Z</dcterms:modified>
</cp:coreProperties>
</file>